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82" r:id="rId2"/>
    <p:sldId id="313" r:id="rId3"/>
    <p:sldId id="284" r:id="rId4"/>
    <p:sldId id="29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96" r:id="rId15"/>
    <p:sldId id="283" r:id="rId16"/>
    <p:sldId id="289" r:id="rId17"/>
    <p:sldId id="291" r:id="rId18"/>
    <p:sldId id="292" r:id="rId19"/>
    <p:sldId id="293" r:id="rId20"/>
    <p:sldId id="294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3" d="100"/>
          <a:sy n="73" d="100"/>
        </p:scale>
        <p:origin x="60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Nov. 16, 2021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districting@costamesac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esentabl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rawmycacommunit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maptitude-online-redistricting/help/quick-start-guide-en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inzolia.caliper.com/SantaMonica/Defaul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744d5a66073f44d9b2efe99947a2db1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0F7858C-2868-41DA-A398-8488DEB7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4419600" cy="4922687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Costa Mesa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Dr. Justin Levitt, Vice President</a:t>
            </a:r>
            <a:endParaRPr sz="1800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National Demographics Corporation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7D843-7648-4E06-85AB-136A8F7AC7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Nov. 16,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D099-9328-404C-94D5-817739E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102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C166902-B9C3-4058-AA75-121222AF70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06" y="990600"/>
            <a:ext cx="4539138" cy="5105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B8E1-FEAD-43DC-9461-735F1FD86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5" name="Google Shape;196;p8">
            <a:extLst>
              <a:ext uri="{FF2B5EF4-FFF2-40B4-BE49-F238E27FC236}">
                <a16:creationId xmlns:a16="http://schemas.microsoft.com/office/drawing/2014/main" id="{012970A4-619D-4FF7-BF4A-FABF0D08253F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367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D099-9328-404C-94D5-817739E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108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66902-B9C3-4058-AA75-121222AF70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906" y="990600"/>
            <a:ext cx="4539138" cy="51053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B8E1-FEAD-43DC-9461-735F1FD86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5" name="Google Shape;196;p8">
            <a:extLst>
              <a:ext uri="{FF2B5EF4-FFF2-40B4-BE49-F238E27FC236}">
                <a16:creationId xmlns:a16="http://schemas.microsoft.com/office/drawing/2014/main" id="{012970A4-619D-4FF7-BF4A-FABF0D08253F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09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D099-9328-404C-94D5-817739E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109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66902-B9C3-4058-AA75-121222AF70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906" y="990600"/>
            <a:ext cx="4539137" cy="51053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B8E1-FEAD-43DC-9461-735F1FD86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5" name="Google Shape;196;p8">
            <a:extLst>
              <a:ext uri="{FF2B5EF4-FFF2-40B4-BE49-F238E27FC236}">
                <a16:creationId xmlns:a16="http://schemas.microsoft.com/office/drawing/2014/main" id="{012970A4-619D-4FF7-BF4A-FABF0D08253F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222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D099-9328-404C-94D5-817739E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110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66902-B9C3-4058-AA75-121222AF70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906" y="990600"/>
            <a:ext cx="4539137" cy="510539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B8E1-FEAD-43DC-9461-735F1FD865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5" name="Google Shape;196;p8">
            <a:extLst>
              <a:ext uri="{FF2B5EF4-FFF2-40B4-BE49-F238E27FC236}">
                <a16:creationId xmlns:a16="http://schemas.microsoft.com/office/drawing/2014/main" id="{012970A4-619D-4FF7-BF4A-FABF0D08253F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00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B1A23E8-53EB-485E-8659-478F12AC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2272"/>
            <a:ext cx="4447889" cy="4954198"/>
          </a:xfrm>
          <a:prstGeom prst="rect">
            <a:avLst/>
          </a:prstGeom>
        </p:spPr>
      </p:pic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85800" y="1159318"/>
            <a:ext cx="43434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part of different draft maps do you like? What needs improving?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Are there any concepts you want to see or changes you want to a particular map?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695C0-0416-4DE6-BF66-1620CABA5B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28F53-73CB-44E5-A6C5-B347E65D3AF2}"/>
              </a:ext>
            </a:extLst>
          </p:cNvPr>
          <p:cNvSpPr txBox="1"/>
          <p:nvPr/>
        </p:nvSpPr>
        <p:spPr>
          <a:xfrm flipH="1">
            <a:off x="5638800" y="2590800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8D807-2A4E-4DF9-8F2F-3D1FC82B2DBA}"/>
              </a:ext>
            </a:extLst>
          </p:cNvPr>
          <p:cNvSpPr txBox="1"/>
          <p:nvPr/>
        </p:nvSpPr>
        <p:spPr>
          <a:xfrm flipH="1">
            <a:off x="7334238" y="2514600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D9507-9C3E-43FB-9C67-CEFFDC05E16C}"/>
              </a:ext>
            </a:extLst>
          </p:cNvPr>
          <p:cNvSpPr txBox="1"/>
          <p:nvPr/>
        </p:nvSpPr>
        <p:spPr>
          <a:xfrm flipH="1">
            <a:off x="6795944" y="3619316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203DA-F739-49F3-BEF3-74512A3EFA61}"/>
              </a:ext>
            </a:extLst>
          </p:cNvPr>
          <p:cNvSpPr txBox="1"/>
          <p:nvPr/>
        </p:nvSpPr>
        <p:spPr>
          <a:xfrm flipH="1">
            <a:off x="5774679" y="4443635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DC906-C5CF-497A-BF56-BC16BD10EBAA}"/>
              </a:ext>
            </a:extLst>
          </p:cNvPr>
          <p:cNvSpPr txBox="1"/>
          <p:nvPr/>
        </p:nvSpPr>
        <p:spPr>
          <a:xfrm flipH="1">
            <a:off x="5105400" y="4243580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44965-6F56-401C-B36B-AD35C52A0EEC}"/>
              </a:ext>
            </a:extLst>
          </p:cNvPr>
          <p:cNvSpPr txBox="1"/>
          <p:nvPr/>
        </p:nvSpPr>
        <p:spPr>
          <a:xfrm flipH="1">
            <a:off x="6671507" y="5115618"/>
            <a:ext cx="228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714-754-5225 (City Clerk’s Office)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b="0" i="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  <a:hlinkClick r:id="rId3"/>
              </a:rPr>
              <a:t>Redistricting@costamesaca.gov</a:t>
            </a:r>
            <a:endParaRPr lang="en-US"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http://redistrictcostamesa.org/</a:t>
            </a: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69052-1C2C-4802-AC53-099A74D6CF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50" y="4948225"/>
            <a:ext cx="71055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>
              <a:solidFill>
                <a:srgbClr val="002060"/>
              </a:solidFill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1EBCE-FA73-4723-AFB2-D2829DEF24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86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4" name="Google Shape;214;p10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6348" y="1047839"/>
            <a:ext cx="4215260" cy="49789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10"/>
          <p:cNvSpPr/>
          <p:nvPr/>
        </p:nvSpPr>
        <p:spPr>
          <a:xfrm>
            <a:off x="7021704" y="2211865"/>
            <a:ext cx="433200" cy="2373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3055125" y="79567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2E0D9-8836-4A8E-BEED-17095ECB73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“Public Participation Kit”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Excel does the math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24" name="Google Shape;224;p1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19081" y="1057799"/>
            <a:ext cx="4877223" cy="590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r="43333" b="64815"/>
          <a:stretch/>
        </p:blipFill>
        <p:spPr>
          <a:xfrm>
            <a:off x="0" y="4555488"/>
            <a:ext cx="5794224" cy="2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t="18889" r="38333" b="5554"/>
          <a:stretch/>
        </p:blipFill>
        <p:spPr>
          <a:xfrm>
            <a:off x="5176562" y="4134104"/>
            <a:ext cx="3952334" cy="2723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1"/>
          <p:cNvCxnSpPr/>
          <p:nvPr/>
        </p:nvCxnSpPr>
        <p:spPr>
          <a:xfrm rot="10800000">
            <a:off x="5938563" y="2429400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993727" y="2138752"/>
            <a:ext cx="228600" cy="3048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cxnSpLocks/>
          </p:cNvCxnSpPr>
          <p:nvPr/>
        </p:nvCxnSpPr>
        <p:spPr>
          <a:xfrm flipH="1">
            <a:off x="721655" y="2396353"/>
            <a:ext cx="6292500" cy="405570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11"/>
          <p:cNvCxnSpPr>
            <a:stCxn id="230" idx="6"/>
          </p:cNvCxnSpPr>
          <p:nvPr/>
        </p:nvCxnSpPr>
        <p:spPr>
          <a:xfrm rot="10800000" flipH="1">
            <a:off x="914756" y="4992777"/>
            <a:ext cx="4904400" cy="13986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55856" y="6275877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2" name="Google Shape;232;p11"/>
          <p:cNvCxnSpPr/>
          <p:nvPr/>
        </p:nvCxnSpPr>
        <p:spPr>
          <a:xfrm>
            <a:off x="3124200" y="913014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84C48-5F51-46D7-8B60-2AA1CFE7CC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 App (DRA)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Community of Interest”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Only available in English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Similar external options: </a:t>
            </a: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Representable.org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C13F3F"/>
                </a:solidFill>
              </a:rPr>
              <a:t> </a:t>
            </a:r>
            <a:r>
              <a:rPr lang="en-US" sz="2000" u="sng" dirty="0">
                <a:solidFill>
                  <a:srgbClr val="C1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DrawMyCACommunity.org</a:t>
            </a:r>
            <a:endParaRPr sz="2000" dirty="0">
              <a:solidFill>
                <a:srgbClr val="C13F3F"/>
              </a:solidFill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D875C-3499-425D-B92F-E3DB89A64E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D020385-BE55-4D1B-9F71-86F44D013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0" y="2895600"/>
            <a:ext cx="5334000" cy="3270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282F-7A83-CF4A-8154-2E340B81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–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5E3-3E2F-514C-B2E2-B43412961A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Costa Mesa moved to districts in 2017 after voters approved Measure EE in November 2016</a:t>
            </a:r>
          </a:p>
          <a:p>
            <a:r>
              <a:rPr lang="en-US" dirty="0"/>
              <a:t>Costa Mesa election used districts for first time in 2018 and again in 2020</a:t>
            </a:r>
          </a:p>
          <a:p>
            <a:r>
              <a:rPr lang="en-US" dirty="0"/>
              <a:t>Redistricting is required when the decennial Census data is released, once every ten years</a:t>
            </a:r>
          </a:p>
          <a:p>
            <a:r>
              <a:rPr lang="en-US" dirty="0"/>
              <a:t>Delays in receiving the Census data have delayed states, counties, cities, and other jurisdictions throughout California and the US</a:t>
            </a:r>
          </a:p>
          <a:p>
            <a:r>
              <a:rPr lang="en-US" dirty="0"/>
              <a:t>New laws like the Fair Maps Act have changed how districts are drawn and how the process </a:t>
            </a:r>
            <a:r>
              <a:rPr lang="en-US"/>
              <a:t>is conducted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854A-2F69-D944-952D-DB6612B4A1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4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Caliper’s “</a:t>
            </a:r>
            <a:r>
              <a:rPr lang="en-US" sz="3600" b="1" dirty="0" err="1"/>
              <a:t>Maptitude</a:t>
            </a:r>
            <a:r>
              <a:rPr lang="en-US" sz="3600" b="1" dirty="0"/>
              <a:t> Online Redistricting”</a:t>
            </a:r>
            <a:endParaRPr sz="3600"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Start Guide</a:t>
            </a:r>
            <a:endParaRPr sz="2000" dirty="0">
              <a:solidFill>
                <a:srgbClr val="C13F3F"/>
              </a:solidFill>
            </a:endParaRPr>
          </a:p>
          <a:p>
            <a:pPr marL="640080" lvl="1" indent="-16764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49" name="Google Shape;249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1913013" y="3091500"/>
            <a:ext cx="5317973" cy="3268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D2D60-23A3-41C1-91A1-B7D5569947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Redistricting Process</a:t>
            </a:r>
            <a:endParaRPr sz="4000"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84354"/>
              </p:ext>
            </p:extLst>
          </p:nvPr>
        </p:nvGraphicFramePr>
        <p:xfrm>
          <a:off x="341400" y="1384300"/>
          <a:ext cx="8573999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088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65911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Informational Session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3,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Explain the redistricting process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 and solicit input on communities of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16,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data; official state prisoner-adjusted counts released on Sept 20,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 1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 and solicit input on communities of interest</a:t>
                      </a:r>
                    </a:p>
                    <a:p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7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23, December 1 &amp; January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held at different locations throughout the community to provide training on the tools and take public comment on communities of interest/draft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93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Draft Map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16 &amp; February 15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Public Hearings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State deadline for adoption is April 17,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31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Election with new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49882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68B16-58DA-4AFA-9844-45B20F24C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44F24-C416-4306-9EB1-B357246FF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4597-787C-4AAE-8BCC-D48B031B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District Map Overview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4C754C48-10E3-4EF2-9E9E-D2E0644846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55" y="990600"/>
            <a:ext cx="4583639" cy="5105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F82E-6EA6-4DF9-A083-FC50ED475D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E76DD-9E6D-47C6-BFAE-5064D35C126D}"/>
              </a:ext>
            </a:extLst>
          </p:cNvPr>
          <p:cNvSpPr txBox="1"/>
          <p:nvPr/>
        </p:nvSpPr>
        <p:spPr>
          <a:xfrm>
            <a:off x="685800" y="1676400"/>
            <a:ext cx="2072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Deviation: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11.52%</a:t>
            </a:r>
          </a:p>
        </p:txBody>
      </p:sp>
    </p:spTree>
    <p:extLst>
      <p:ext uri="{BB962C8B-B14F-4D97-AF65-F5344CB8AC3E}">
        <p14:creationId xmlns:p14="http://schemas.microsoft.com/office/powerpoint/2010/main" val="297642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FC0BE-6F92-4DF7-BA6A-4A4DD4C4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36AF1-3FD6-4463-B249-6DF17756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 as of 11/16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16525-9962-48E3-BF0D-B0CBB105CE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2F3C-4ABA-4561-9A7B-A098FBAE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09B8A-BB99-4BBB-836C-3655C10756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98600"/>
            <a:ext cx="8153400" cy="4697400"/>
          </a:xfrm>
        </p:spPr>
        <p:txBody>
          <a:bodyPr/>
          <a:lstStyle/>
          <a:p>
            <a:r>
              <a:rPr lang="en-US" dirty="0"/>
              <a:t>We received 7 draft map submissions prior to the deadline for submission for this hearing</a:t>
            </a:r>
          </a:p>
          <a:p>
            <a:pPr lvl="1"/>
            <a:r>
              <a:rPr lang="en-US" dirty="0"/>
              <a:t>Three maps have a population deviation higher than 10%</a:t>
            </a:r>
          </a:p>
          <a:p>
            <a:pPr lvl="1"/>
            <a:r>
              <a:rPr lang="en-US" dirty="0"/>
              <a:t>One map is not compact </a:t>
            </a:r>
          </a:p>
          <a:p>
            <a:pPr lvl="1"/>
            <a:r>
              <a:rPr lang="en-US" dirty="0"/>
              <a:t>An additional two maps lack a majority-Latino district</a:t>
            </a:r>
          </a:p>
          <a:p>
            <a:r>
              <a:rPr lang="en-US" dirty="0"/>
              <a:t>NDC also added three maps to the discussion based on input from the workshops, council hearings, and submitted maps.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0EF24-7752-45C6-96D9-8833D700FA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5" name="Google Shape;196;p8">
            <a:extLst>
              <a:ext uri="{FF2B5EF4-FFF2-40B4-BE49-F238E27FC236}">
                <a16:creationId xmlns:a16="http://schemas.microsoft.com/office/drawing/2014/main" id="{EE584368-8E62-44FD-8AC7-2341F6E24343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53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51E9-E45A-4061-95A7-9E6F303A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not Population-Balanced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1CCEA8FD-5BFC-4F17-A112-7234F81270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9648"/>
            <a:ext cx="3024940" cy="3402303"/>
          </a:xfrm>
        </p:spPr>
      </p:pic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2117998F-C0EC-4F57-8D7D-557145157B6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51247"/>
            <a:ext cx="3024940" cy="340230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07167-EFB2-48E3-9924-E82886E0B6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10" name="Google Shape;196;p8">
            <a:extLst>
              <a:ext uri="{FF2B5EF4-FFF2-40B4-BE49-F238E27FC236}">
                <a16:creationId xmlns:a16="http://schemas.microsoft.com/office/drawing/2014/main" id="{71B0EB47-1BC8-445E-B3EF-AB3D2C83A6A4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3E3EE8D1-3CAE-4298-92EC-DD6BCA0B8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902" y="889647"/>
            <a:ext cx="3024939" cy="3402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9F0669-D670-40AA-8065-2061BD9B8472}"/>
              </a:ext>
            </a:extLst>
          </p:cNvPr>
          <p:cNvSpPr txBox="1"/>
          <p:nvPr/>
        </p:nvSpPr>
        <p:spPr>
          <a:xfrm>
            <a:off x="381000" y="4371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101</a:t>
            </a:r>
          </a:p>
          <a:p>
            <a:pPr algn="ctr"/>
            <a:r>
              <a:rPr lang="en-US" sz="2400" dirty="0"/>
              <a:t>10.5%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779D-98D7-4D4C-92D6-0528F08969FA}"/>
              </a:ext>
            </a:extLst>
          </p:cNvPr>
          <p:cNvSpPr txBox="1"/>
          <p:nvPr/>
        </p:nvSpPr>
        <p:spPr>
          <a:xfrm>
            <a:off x="3643249" y="259064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103</a:t>
            </a:r>
          </a:p>
          <a:p>
            <a:pPr algn="ctr"/>
            <a:r>
              <a:rPr lang="en-US" sz="2400" dirty="0"/>
              <a:t>32.7%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86A3A-D585-4456-BE95-0F14B912D5CF}"/>
              </a:ext>
            </a:extLst>
          </p:cNvPr>
          <p:cNvSpPr txBox="1"/>
          <p:nvPr/>
        </p:nvSpPr>
        <p:spPr>
          <a:xfrm>
            <a:off x="6530140" y="456178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104</a:t>
            </a:r>
          </a:p>
          <a:p>
            <a:pPr algn="ctr"/>
            <a:r>
              <a:rPr lang="en-US" sz="2400" dirty="0"/>
              <a:t>12.7%</a:t>
            </a:r>
          </a:p>
        </p:txBody>
      </p:sp>
    </p:spTree>
    <p:extLst>
      <p:ext uri="{BB962C8B-B14F-4D97-AF65-F5344CB8AC3E}">
        <p14:creationId xmlns:p14="http://schemas.microsoft.com/office/powerpoint/2010/main" val="18783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51E9-E45A-4061-95A7-9E6F303A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Maps that need modifications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CEA8FD-5BFC-4F17-A112-7234F81270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889648"/>
            <a:ext cx="3024939" cy="3402303"/>
          </a:xfrm>
        </p:spPr>
      </p:pic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2117998F-C0EC-4F57-8D7D-557145157B6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51247"/>
            <a:ext cx="3024940" cy="3402303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07167-EFB2-48E3-9924-E82886E0B6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Nov. 16, 2021</a:t>
            </a:r>
            <a:endParaRPr lang="en-US" dirty="0"/>
          </a:p>
        </p:txBody>
      </p:sp>
      <p:cxnSp>
        <p:nvCxnSpPr>
          <p:cNvPr id="10" name="Google Shape;196;p8">
            <a:extLst>
              <a:ext uri="{FF2B5EF4-FFF2-40B4-BE49-F238E27FC236}">
                <a16:creationId xmlns:a16="http://schemas.microsoft.com/office/drawing/2014/main" id="{71B0EB47-1BC8-445E-B3EF-AB3D2C83A6A4}"/>
              </a:ext>
            </a:extLst>
          </p:cNvPr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3E3EE8D1-3CAE-4298-92EC-DD6BCA0B8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902" y="889647"/>
            <a:ext cx="3024939" cy="3402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9F0669-D670-40AA-8065-2061BD9B8472}"/>
              </a:ext>
            </a:extLst>
          </p:cNvPr>
          <p:cNvSpPr txBox="1"/>
          <p:nvPr/>
        </p:nvSpPr>
        <p:spPr>
          <a:xfrm>
            <a:off x="152400" y="437170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105</a:t>
            </a:r>
          </a:p>
          <a:p>
            <a:pPr algn="ctr"/>
            <a:r>
              <a:rPr lang="en-US" sz="2400" dirty="0"/>
              <a:t>No majority-Latino district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779D-98D7-4D4C-92D6-0528F08969FA}"/>
              </a:ext>
            </a:extLst>
          </p:cNvPr>
          <p:cNvSpPr txBox="1"/>
          <p:nvPr/>
        </p:nvSpPr>
        <p:spPr>
          <a:xfrm>
            <a:off x="3410294" y="2185182"/>
            <a:ext cx="197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106</a:t>
            </a:r>
          </a:p>
          <a:p>
            <a:pPr algn="ctr"/>
            <a:r>
              <a:rPr lang="en-US" sz="2400" dirty="0"/>
              <a:t>No majority-Latino district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86A3A-D585-4456-BE95-0F14B912D5CF}"/>
              </a:ext>
            </a:extLst>
          </p:cNvPr>
          <p:cNvSpPr txBox="1"/>
          <p:nvPr/>
        </p:nvSpPr>
        <p:spPr>
          <a:xfrm>
            <a:off x="6530140" y="4561788"/>
            <a:ext cx="18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Map 107</a:t>
            </a:r>
          </a:p>
          <a:p>
            <a:pPr algn="ctr"/>
            <a:r>
              <a:rPr lang="en-US" sz="2400" dirty="0"/>
              <a:t>D4 is not compact</a:t>
            </a:r>
          </a:p>
        </p:txBody>
      </p:sp>
    </p:spTree>
    <p:extLst>
      <p:ext uri="{BB962C8B-B14F-4D97-AF65-F5344CB8AC3E}">
        <p14:creationId xmlns:p14="http://schemas.microsoft.com/office/powerpoint/2010/main" val="2908810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6356</TotalTime>
  <Words>890</Words>
  <Application>Microsoft Office PowerPoint</Application>
  <PresentationFormat>On-screen Show (4:3)</PresentationFormat>
  <Paragraphs>149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Garamond</vt:lpstr>
      <vt:lpstr>Noto Sans Symbols</vt:lpstr>
      <vt:lpstr>Open Sans</vt:lpstr>
      <vt:lpstr>Tw Cen MT</vt:lpstr>
      <vt:lpstr>Twentieth Century</vt:lpstr>
      <vt:lpstr>Wingdings</vt:lpstr>
      <vt:lpstr>Wingdings 2</vt:lpstr>
      <vt:lpstr>Median</vt:lpstr>
      <vt:lpstr>City of Costa Mesa Draft Plan Presentation</vt:lpstr>
      <vt:lpstr>Redistricting – Why Now?</vt:lpstr>
      <vt:lpstr>Redistricting Process</vt:lpstr>
      <vt:lpstr>Redistricting Rules and Goals</vt:lpstr>
      <vt:lpstr>Current District Map Overview</vt:lpstr>
      <vt:lpstr>Draft Maps as of 11/16</vt:lpstr>
      <vt:lpstr>Draft Maps Overview</vt:lpstr>
      <vt:lpstr>Maps not Population-Balanced</vt:lpstr>
      <vt:lpstr>Other Maps that need modifications</vt:lpstr>
      <vt:lpstr>Map 102</vt:lpstr>
      <vt:lpstr>Map 108</vt:lpstr>
      <vt:lpstr>Map 109</vt:lpstr>
      <vt:lpstr>Map 110</vt:lpstr>
      <vt:lpstr>Public Hearing &amp; Discussion</vt:lpstr>
      <vt:lpstr>Share Your Thoughts</vt:lpstr>
      <vt:lpstr>Public Mapping and Map Review Tools</vt:lpstr>
      <vt:lpstr>Simple Map Drawing Tool</vt:lpstr>
      <vt:lpstr>Simple Map Drawing Tool + Excel Supplement</vt:lpstr>
      <vt:lpstr>Dave’s Redistricting App (DRA)</vt:lpstr>
      <vt:lpstr>Caliper’s “Maptitude Online Redistricting”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436</cp:revision>
  <cp:lastPrinted>2017-05-23T05:26:42Z</cp:lastPrinted>
  <dcterms:created xsi:type="dcterms:W3CDTF">2011-05-19T00:29:13Z</dcterms:created>
  <dcterms:modified xsi:type="dcterms:W3CDTF">2021-11-12T10:26:13Z</dcterms:modified>
</cp:coreProperties>
</file>